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slov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16" name="Rezervirano mjesto datum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D71F6-2314-4AE5-AA80-E4B7054C2CDC}" type="datetimeFigureOut">
              <a:rPr lang="hr-HR" smtClean="0"/>
              <a:t>23.5.2018.</a:t>
            </a:fld>
            <a:endParaRPr lang="hr-HR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5" name="Rezervirano mjesto broja slajd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6FA01BC-FF1B-4D68-987A-C7CC1893DFB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D71F6-2314-4AE5-AA80-E4B7054C2CDC}" type="datetimeFigureOut">
              <a:rPr lang="hr-HR" smtClean="0"/>
              <a:t>23.5.2018.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A01BC-FF1B-4D68-987A-C7CC1893DFB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D71F6-2314-4AE5-AA80-E4B7054C2CDC}" type="datetimeFigureOut">
              <a:rPr lang="hr-HR" smtClean="0"/>
              <a:t>23.5.2018.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A01BC-FF1B-4D68-987A-C7CC1893DFB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slov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27" name="Rezervirano mjesto sadržaja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5" name="Rezervirano mjesto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D71F6-2314-4AE5-AA80-E4B7054C2CDC}" type="datetimeFigureOut">
              <a:rPr lang="hr-HR" smtClean="0"/>
              <a:t>23.5.2018.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6FA01BC-FF1B-4D68-987A-C7CC1893DFB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ezervirano mjesto teksta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19" name="Rezervirano mjesto datum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D71F6-2314-4AE5-AA80-E4B7054C2CDC}" type="datetimeFigureOut">
              <a:rPr lang="hr-HR" smtClean="0"/>
              <a:t>23.5.2018.</a:t>
            </a:fld>
            <a:endParaRPr lang="hr-HR"/>
          </a:p>
        </p:txBody>
      </p:sp>
      <p:sp>
        <p:nvSpPr>
          <p:cNvPr id="11" name="Rezervirano mjesto podnožj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A01BC-FF1B-4D68-987A-C7CC1893DFBB}" type="slidenum">
              <a:rPr lang="hr-HR" smtClean="0"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slov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4" name="Rezervirano mjesto sadržaja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1" name="Rezervirano mjesto datum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D71F6-2314-4AE5-AA80-E4B7054C2CDC}" type="datetimeFigureOut">
              <a:rPr lang="hr-HR" smtClean="0"/>
              <a:t>23.5.2018.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1" name="Rezervirano mjesto broja slajd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A01BC-FF1B-4D68-987A-C7CC1893DFB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slov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25" name="Rezervirano mjesto teksta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8" name="Rezervirano mjesto sadržaja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D71F6-2314-4AE5-AA80-E4B7054C2CDC}" type="datetimeFigureOut">
              <a:rPr lang="hr-HR" smtClean="0"/>
              <a:t>23.5.2018.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6FA01BC-FF1B-4D68-987A-C7CC1893DFBB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slov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2" name="Rezervirano mjesto datum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D71F6-2314-4AE5-AA80-E4B7054C2CDC}" type="datetimeFigureOut">
              <a:rPr lang="hr-HR" smtClean="0"/>
              <a:t>23.5.2018.</a:t>
            </a:fld>
            <a:endParaRPr lang="hr-HR"/>
          </a:p>
        </p:txBody>
      </p:sp>
      <p:sp>
        <p:nvSpPr>
          <p:cNvPr id="21" name="Rezervirano mjesto podnožj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A01BC-FF1B-4D68-987A-C7CC1893DFB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D71F6-2314-4AE5-AA80-E4B7054C2CDC}" type="datetimeFigureOut">
              <a:rPr lang="hr-HR" smtClean="0"/>
              <a:t>23.5.2018.</a:t>
            </a:fld>
            <a:endParaRPr lang="hr-HR"/>
          </a:p>
        </p:txBody>
      </p:sp>
      <p:sp>
        <p:nvSpPr>
          <p:cNvPr id="24" name="Rezervirano mjesto podnožj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A01BC-FF1B-4D68-987A-C7CC1893DFB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slov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26" name="Rezervirano mjesto teksta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14" name="Rezervirano mjesto sadržaja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5" name="Rezervirano mjesto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D71F6-2314-4AE5-AA80-E4B7054C2CDC}" type="datetimeFigureOut">
              <a:rPr lang="hr-HR" smtClean="0"/>
              <a:t>23.5.2018.</a:t>
            </a:fld>
            <a:endParaRPr lang="hr-HR"/>
          </a:p>
        </p:txBody>
      </p:sp>
      <p:sp>
        <p:nvSpPr>
          <p:cNvPr id="29" name="Rezervirano mjesto podnožj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A01BC-FF1B-4D68-987A-C7CC1893DFB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zervirano mjesto slik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D71F6-2314-4AE5-AA80-E4B7054C2CDC}" type="datetimeFigureOut">
              <a:rPr lang="hr-HR" smtClean="0"/>
              <a:t>23.5.2018.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1" name="Rezervirano mjesto broja slajd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A01BC-FF1B-4D68-987A-C7CC1893DFBB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26" name="Rezervirano mjesto teksta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ezervirano mjesto teksta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1" name="Rezervirano mjesto datum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9D71F6-2314-4AE5-AA80-E4B7054C2CDC}" type="datetimeFigureOut">
              <a:rPr lang="hr-HR" smtClean="0"/>
              <a:t>23.5.2018.</a:t>
            </a:fld>
            <a:endParaRPr lang="hr-HR"/>
          </a:p>
        </p:txBody>
      </p:sp>
      <p:sp>
        <p:nvSpPr>
          <p:cNvPr id="28" name="Rezervirano mjesto podnožja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6FA01BC-FF1B-4D68-987A-C7CC1893DFBB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Rezervirano mjesto naslova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avni poveznik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64704"/>
          </a:xfrm>
        </p:spPr>
        <p:txBody>
          <a:bodyPr/>
          <a:lstStyle/>
          <a:p>
            <a:pPr algn="ctr"/>
            <a:r>
              <a:rPr lang="hr-HR" b="1" dirty="0" smtClean="0">
                <a:solidFill>
                  <a:schemeClr val="tx1"/>
                </a:solidFill>
              </a:rPr>
              <a:t>ŠIBANJE NA VELIKI PETAK</a:t>
            </a:r>
            <a:endParaRPr lang="hr-HR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8964488" cy="55446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200" b="1" dirty="0" smtClean="0">
                <a:solidFill>
                  <a:schemeClr val="tx1"/>
                </a:solidFill>
              </a:rPr>
              <a:t>Veliki petak je bila velika svetkovina, posebno za djecu i mlade. Išlo se na misu. Misa je trajala dosta dugo i pjevala se muka Isusova. Poslije podne je bila večerna na kojoj je bilo šibanje.Na Veliki četvrtak svi su i djeca i mladež išli u šikare tražiti ljeskove šibe. Momci su u </a:t>
            </a:r>
            <a:r>
              <a:rPr lang="hr-HR" sz="2200" b="1" dirty="0">
                <a:solidFill>
                  <a:schemeClr val="tx1"/>
                </a:solidFill>
              </a:rPr>
              <a:t>c</a:t>
            </a:r>
            <a:r>
              <a:rPr lang="hr-HR" sz="2200" b="1" dirty="0" smtClean="0">
                <a:solidFill>
                  <a:schemeClr val="tx1"/>
                </a:solidFill>
              </a:rPr>
              <a:t>rkvu donosili velike, dugačke i debele do2 cm šibe. Za vrijeme večerne, na oltaru je postavljeno 15 svijeća i to na stalku u obliku trokuta. Sa svake strane bilo je po 7 svijeća, a na samom vrhu bila je bijela svijeća, kako baka kaže od parafina. Svećenik je čitao evanđelja i nakon svakog evanđelja, crkvenjak je gasio svijeću. Kada se ugasi ona najveća svijeća, nastupa klanjanje i tišina od jedne minute.Tada je u crkvi uslijedilo udaranje šibama o pod i sve drvene predmete. Netko bi od mladeži dobio šibom i po glavi. Polomljene šibe ostale bi u crkvi jer je bilo mišljenje da nije dobro nositi ih kući.</a:t>
            </a:r>
          </a:p>
          <a:p>
            <a:pPr marL="0" indent="0">
              <a:buNone/>
            </a:pPr>
            <a:r>
              <a:rPr lang="hr-HR" sz="2200" b="1" dirty="0" smtClean="0">
                <a:solidFill>
                  <a:schemeClr val="tx1"/>
                </a:solidFill>
              </a:rPr>
              <a:t>Evo to nam je ispričala baka.</a:t>
            </a:r>
          </a:p>
          <a:p>
            <a:pPr marL="0" indent="0">
              <a:buNone/>
            </a:pPr>
            <a:r>
              <a:rPr lang="hr-HR" sz="2200" dirty="0" smtClean="0">
                <a:solidFill>
                  <a:schemeClr val="tx1"/>
                </a:solidFill>
              </a:rPr>
              <a:t>                                                                                         </a:t>
            </a:r>
            <a:r>
              <a:rPr lang="hr-HR" sz="2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Učenički rad</a:t>
            </a:r>
          </a:p>
          <a:p>
            <a:pPr marL="0" indent="0">
              <a:buNone/>
            </a:pPr>
            <a:r>
              <a:rPr lang="hr-HR" sz="2200" dirty="0" smtClean="0">
                <a:solidFill>
                  <a:schemeClr val="tx1"/>
                </a:solidFill>
              </a:rPr>
              <a:t>                             </a:t>
            </a:r>
            <a:endParaRPr lang="hr-HR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77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4804" y="4653136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hr-HR" sz="2800" dirty="0" smtClean="0">
                <a:solidFill>
                  <a:schemeClr val="tx1"/>
                </a:solidFill>
              </a:rPr>
              <a:t>TEČAJ ŠIVANJA</a:t>
            </a:r>
            <a:endParaRPr lang="hr-HR" sz="2800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560" y="5157192"/>
            <a:ext cx="8280920" cy="804862"/>
          </a:xfrm>
        </p:spPr>
        <p:txBody>
          <a:bodyPr>
            <a:noAutofit/>
          </a:bodyPr>
          <a:lstStyle/>
          <a:p>
            <a:r>
              <a:rPr lang="hr-HR" sz="2400" b="1" dirty="0" smtClean="0">
                <a:solidFill>
                  <a:schemeClr val="tx1"/>
                </a:solidFill>
              </a:rPr>
              <a:t>Prikazan je tečaj izobrazbe šivanja djevojaka. Strojevi su SINGER  na kojima su se učile mlade djevojke izrađivati ručne radove.</a:t>
            </a:r>
          </a:p>
          <a:p>
            <a:r>
              <a:rPr lang="hr-HR" sz="2400" b="1" dirty="0" smtClean="0">
                <a:solidFill>
                  <a:schemeClr val="tx1"/>
                </a:solidFill>
              </a:rPr>
              <a:t>U sredini Mihić Đurđa ( Barišina) – 1937. godina</a:t>
            </a:r>
            <a:endParaRPr lang="hr-HR" sz="2400" b="1" dirty="0">
              <a:solidFill>
                <a:schemeClr val="tx1"/>
              </a:solidFill>
            </a:endParaRPr>
          </a:p>
        </p:txBody>
      </p:sp>
      <p:pic>
        <p:nvPicPr>
          <p:cNvPr id="10242" name="Picture 2" descr="C:\Users\Lučić\Desktop\20180325_211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756084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29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207" y="4869160"/>
            <a:ext cx="5867400" cy="522288"/>
          </a:xfrm>
        </p:spPr>
        <p:txBody>
          <a:bodyPr>
            <a:normAutofit/>
          </a:bodyPr>
          <a:lstStyle/>
          <a:p>
            <a:pPr algn="ctr"/>
            <a:r>
              <a:rPr lang="hr-HR" sz="2800" dirty="0" smtClean="0">
                <a:solidFill>
                  <a:schemeClr val="tx1"/>
                </a:solidFill>
              </a:rPr>
              <a:t>PREDENJE</a:t>
            </a:r>
            <a:endParaRPr lang="hr-HR" sz="2800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512" y="5367338"/>
            <a:ext cx="8784975" cy="804862"/>
          </a:xfrm>
        </p:spPr>
        <p:txBody>
          <a:bodyPr>
            <a:noAutofit/>
          </a:bodyPr>
          <a:lstStyle/>
          <a:p>
            <a:r>
              <a:rPr lang="hr-HR" sz="2400" b="1" dirty="0" smtClean="0">
                <a:solidFill>
                  <a:schemeClr val="tx1"/>
                </a:solidFill>
              </a:rPr>
              <a:t>Druge su prele vunu na čekrk i od vune su se štrikale čarape.</a:t>
            </a:r>
          </a:p>
          <a:p>
            <a:r>
              <a:rPr lang="hr-HR" sz="2400" b="1" dirty="0" smtClean="0">
                <a:solidFill>
                  <a:schemeClr val="tx1"/>
                </a:solidFill>
              </a:rPr>
              <a:t>Na slici: Marica </a:t>
            </a:r>
            <a:r>
              <a:rPr lang="hr-HR" sz="2400" b="1" dirty="0" err="1" smtClean="0">
                <a:solidFill>
                  <a:schemeClr val="tx1"/>
                </a:solidFill>
              </a:rPr>
              <a:t>Marijančeva</a:t>
            </a:r>
            <a:r>
              <a:rPr lang="hr-HR" sz="2400" b="1" dirty="0" smtClean="0">
                <a:solidFill>
                  <a:schemeClr val="tx1"/>
                </a:solidFill>
              </a:rPr>
              <a:t>, Reza </a:t>
            </a:r>
            <a:r>
              <a:rPr lang="hr-HR" sz="2400" b="1" dirty="0" err="1" smtClean="0">
                <a:solidFill>
                  <a:schemeClr val="tx1"/>
                </a:solidFill>
              </a:rPr>
              <a:t>Ivančićeva</a:t>
            </a:r>
            <a:r>
              <a:rPr lang="hr-HR" sz="2400" b="1" dirty="0" smtClean="0">
                <a:solidFill>
                  <a:schemeClr val="tx1"/>
                </a:solidFill>
              </a:rPr>
              <a:t>, Marija </a:t>
            </a:r>
            <a:r>
              <a:rPr lang="hr-HR" sz="2400" b="1" dirty="0" err="1" smtClean="0">
                <a:solidFill>
                  <a:schemeClr val="tx1"/>
                </a:solidFill>
              </a:rPr>
              <a:t>Đukina</a:t>
            </a:r>
            <a:r>
              <a:rPr lang="hr-HR" sz="2400" b="1" dirty="0" smtClean="0">
                <a:solidFill>
                  <a:schemeClr val="tx1"/>
                </a:solidFill>
              </a:rPr>
              <a:t>, Eva Marijančeva i Đurđa Knežević.</a:t>
            </a:r>
            <a:endParaRPr lang="hr-HR" sz="2400" b="1" dirty="0">
              <a:solidFill>
                <a:schemeClr val="tx1"/>
              </a:solidFill>
            </a:endParaRPr>
          </a:p>
        </p:txBody>
      </p:sp>
      <p:pic>
        <p:nvPicPr>
          <p:cNvPr id="13314" name="Picture 2" descr="C:\Users\Lučić\Desktop\20180325_2137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07" y="116632"/>
            <a:ext cx="720080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64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9" y="719810"/>
            <a:ext cx="3389313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023" y="661326"/>
            <a:ext cx="3309937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avokutnik 1"/>
          <p:cNvSpPr/>
          <p:nvPr/>
        </p:nvSpPr>
        <p:spPr>
          <a:xfrm>
            <a:off x="3423562" y="2564904"/>
            <a:ext cx="23644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/>
              <a:t>Na slici odnica krpana sa crvenim i plavim.</a:t>
            </a:r>
          </a:p>
          <a:p>
            <a:endParaRPr lang="pl-PL" sz="2400" b="1" dirty="0"/>
          </a:p>
          <a:p>
            <a:r>
              <a:rPr lang="pl-PL" sz="2400" b="1" dirty="0" smtClean="0"/>
              <a:t>Vlasnik</a:t>
            </a:r>
            <a:r>
              <a:rPr lang="pl-PL" sz="2400" b="1" dirty="0"/>
              <a:t>: Kata Kadić</a:t>
            </a:r>
          </a:p>
        </p:txBody>
      </p:sp>
      <p:sp>
        <p:nvSpPr>
          <p:cNvPr id="3" name="Pravokutnik 2"/>
          <p:cNvSpPr/>
          <p:nvPr/>
        </p:nvSpPr>
        <p:spPr>
          <a:xfrm>
            <a:off x="2286000" y="188640"/>
            <a:ext cx="43001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b="1" dirty="0"/>
              <a:t>NAŠE NARODNO BLAGO</a:t>
            </a:r>
          </a:p>
        </p:txBody>
      </p:sp>
    </p:spTree>
    <p:extLst>
      <p:ext uri="{BB962C8B-B14F-4D97-AF65-F5344CB8AC3E}">
        <p14:creationId xmlns:p14="http://schemas.microsoft.com/office/powerpoint/2010/main" val="299489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3968" y="692696"/>
            <a:ext cx="3888433" cy="566738"/>
          </a:xfrm>
        </p:spPr>
        <p:txBody>
          <a:bodyPr>
            <a:noAutofit/>
          </a:bodyPr>
          <a:lstStyle/>
          <a:p>
            <a:r>
              <a:rPr lang="hr-HR" sz="4000" dirty="0" smtClean="0"/>
              <a:t>                            </a:t>
            </a:r>
            <a:r>
              <a:rPr lang="hr-HR" sz="4000" dirty="0" smtClean="0">
                <a:solidFill>
                  <a:schemeClr val="tx1"/>
                </a:solidFill>
              </a:rPr>
              <a:t>ŠLINGA</a:t>
            </a:r>
            <a:endParaRPr lang="hr-HR" sz="4000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11960" y="1772816"/>
            <a:ext cx="4680520" cy="1944216"/>
          </a:xfrm>
        </p:spPr>
        <p:txBody>
          <a:bodyPr>
            <a:noAutofit/>
          </a:bodyPr>
          <a:lstStyle/>
          <a:p>
            <a:r>
              <a:rPr lang="hr-HR" sz="3200" b="1" dirty="0" err="1" smtClean="0">
                <a:solidFill>
                  <a:schemeClr val="tx1"/>
                </a:solidFill>
              </a:rPr>
              <a:t>Šlinga</a:t>
            </a:r>
            <a:r>
              <a:rPr lang="hr-HR" sz="3200" b="1" dirty="0" smtClean="0">
                <a:solidFill>
                  <a:schemeClr val="tx1"/>
                </a:solidFill>
              </a:rPr>
              <a:t> (skuti)  je svečana narodna nošnja. U šlingu se spremalo na Uskrs, Tijelovo i u ostalim svečanim prigodama.</a:t>
            </a:r>
          </a:p>
          <a:p>
            <a:r>
              <a:rPr lang="hr-HR" sz="3200" b="1" dirty="0" smtClean="0">
                <a:solidFill>
                  <a:schemeClr val="tx1"/>
                </a:solidFill>
              </a:rPr>
              <a:t>Vlasnik skuta: Kata Kadić</a:t>
            </a:r>
            <a:endParaRPr lang="hr-HR" sz="3200" b="1" dirty="0">
              <a:solidFill>
                <a:schemeClr val="tx1"/>
              </a:solidFill>
            </a:endParaRPr>
          </a:p>
        </p:txBody>
      </p:sp>
      <p:pic>
        <p:nvPicPr>
          <p:cNvPr id="17410" name="Picture 2" descr="C:\Users\Lučić\Desktop\20180320_1642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925744" y="1509919"/>
            <a:ext cx="6093295" cy="359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66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96" y="165308"/>
            <a:ext cx="3845456" cy="4660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5308"/>
            <a:ext cx="4029075" cy="4660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avokutnik 1"/>
          <p:cNvSpPr/>
          <p:nvPr/>
        </p:nvSpPr>
        <p:spPr>
          <a:xfrm>
            <a:off x="395536" y="5288340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latin typeface="Calibri" pitchFamily="34" charset="0"/>
                <a:cs typeface="Calibri" pitchFamily="34" charset="0"/>
              </a:rPr>
              <a:t>Zlatara je bila</a:t>
            </a:r>
            <a:r>
              <a:rPr lang="vi-VN" sz="2400" b="1" dirty="0" smtClean="0">
                <a:latin typeface="Calibri" pitchFamily="34" charset="0"/>
                <a:cs typeface="Calibri" pitchFamily="34" charset="0"/>
              </a:rPr>
              <a:t>,</a:t>
            </a:r>
            <a:r>
              <a:rPr lang="hr-HR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2400" b="1" dirty="0" smtClean="0">
                <a:latin typeface="Calibri" pitchFamily="34" charset="0"/>
                <a:cs typeface="Calibri" pitchFamily="34" charset="0"/>
              </a:rPr>
              <a:t>a </a:t>
            </a:r>
            <a:r>
              <a:rPr lang="vi-VN" sz="2400" b="1" dirty="0">
                <a:latin typeface="Calibri" pitchFamily="34" charset="0"/>
                <a:cs typeface="Calibri" pitchFamily="34" charset="0"/>
              </a:rPr>
              <a:t>i danas je najsvečanija nošnja. Zlataru su </a:t>
            </a:r>
            <a:r>
              <a:rPr lang="vi-VN" sz="2400" b="1" dirty="0" smtClean="0">
                <a:latin typeface="Calibri" pitchFamily="34" charset="0"/>
                <a:cs typeface="Calibri" pitchFamily="34" charset="0"/>
              </a:rPr>
              <a:t>u</a:t>
            </a:r>
            <a:r>
              <a:rPr lang="hr-HR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2400" b="1" dirty="0" smtClean="0">
                <a:latin typeface="Calibri" pitchFamily="34" charset="0"/>
                <a:cs typeface="Calibri" pitchFamily="34" charset="0"/>
              </a:rPr>
              <a:t>davno </a:t>
            </a:r>
            <a:r>
              <a:rPr lang="vi-VN" sz="2400" b="1" dirty="0">
                <a:latin typeface="Calibri" pitchFamily="34" charset="0"/>
                <a:cs typeface="Calibri" pitchFamily="34" charset="0"/>
              </a:rPr>
              <a:t>doba imale samo bogate djevojke.Ova zlatara je stara 100 godina,a sačuvala ju je pokojna baka Đurđa Lučić </a:t>
            </a:r>
            <a:r>
              <a:rPr lang="vi-VN" sz="2400" b="1" dirty="0" smtClean="0">
                <a:latin typeface="Calibri" pitchFamily="34" charset="0"/>
                <a:cs typeface="Calibri" pitchFamily="34" charset="0"/>
              </a:rPr>
              <a:t>Maretkova,</a:t>
            </a:r>
            <a:r>
              <a:rPr lang="hr-HR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2400" b="1" dirty="0" smtClean="0">
                <a:latin typeface="Calibri" pitchFamily="34" charset="0"/>
                <a:cs typeface="Calibri" pitchFamily="34" charset="0"/>
              </a:rPr>
              <a:t>a </a:t>
            </a:r>
            <a:r>
              <a:rPr lang="vi-VN" sz="2400" b="1" dirty="0">
                <a:latin typeface="Calibri" pitchFamily="34" charset="0"/>
                <a:cs typeface="Calibri" pitchFamily="34" charset="0"/>
              </a:rPr>
              <a:t>naslijedila unuka Barica Lučić</a:t>
            </a:r>
            <a:endParaRPr lang="hr-HR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3030100" y="4489947"/>
            <a:ext cx="247800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dirty="0" smtClean="0"/>
              <a:t>           </a:t>
            </a:r>
            <a:r>
              <a:rPr lang="hr-HR" sz="3200" b="1" dirty="0" smtClean="0"/>
              <a:t>ZLATARA </a:t>
            </a:r>
            <a:endParaRPr lang="hr-HR" sz="3200" b="1" dirty="0"/>
          </a:p>
        </p:txBody>
      </p:sp>
    </p:spTree>
    <p:extLst>
      <p:ext uri="{BB962C8B-B14F-4D97-AF65-F5344CB8AC3E}">
        <p14:creationId xmlns:p14="http://schemas.microsoft.com/office/powerpoint/2010/main" val="278556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učić\Desktop\20180325_1753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879"/>
            <a:ext cx="676875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7864" y="3855629"/>
            <a:ext cx="5486400" cy="566738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sz="3600" dirty="0" smtClean="0">
                <a:solidFill>
                  <a:schemeClr val="tx1"/>
                </a:solidFill>
              </a:rPr>
              <a:t>SVETENJE</a:t>
            </a:r>
            <a:r>
              <a:rPr lang="hr-HR" dirty="0" smtClean="0">
                <a:solidFill>
                  <a:schemeClr val="tx1"/>
                </a:solidFill>
              </a:rPr>
              <a:t/>
            </a:r>
            <a:br>
              <a:rPr lang="hr-HR" dirty="0" smtClean="0">
                <a:solidFill>
                  <a:schemeClr val="tx1"/>
                </a:solidFill>
              </a:rPr>
            </a:b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44" y="4581128"/>
            <a:ext cx="9115756" cy="1230014"/>
          </a:xfrm>
        </p:spPr>
        <p:txBody>
          <a:bodyPr>
            <a:noAutofit/>
          </a:bodyPr>
          <a:lstStyle/>
          <a:p>
            <a:r>
              <a:rPr lang="hr-HR" sz="1800" b="1" dirty="0" smtClean="0">
                <a:solidFill>
                  <a:schemeClr val="tx1"/>
                </a:solidFill>
              </a:rPr>
              <a:t>Na Veliki petak kuhano je  meso za </a:t>
            </a:r>
            <a:r>
              <a:rPr lang="hr-HR" sz="1800" b="1" dirty="0" err="1" smtClean="0">
                <a:solidFill>
                  <a:schemeClr val="tx1"/>
                </a:solidFill>
              </a:rPr>
              <a:t>svetenje</a:t>
            </a:r>
            <a:r>
              <a:rPr lang="hr-HR" sz="1800" b="1" dirty="0" smtClean="0">
                <a:solidFill>
                  <a:schemeClr val="tx1"/>
                </a:solidFill>
              </a:rPr>
              <a:t> koje se svetilo na Veliku  subotu. Za svetenje  stavljao se: </a:t>
            </a:r>
            <a:r>
              <a:rPr lang="hr-HR" sz="1800" b="1" dirty="0" err="1" smtClean="0">
                <a:solidFill>
                  <a:schemeClr val="tx1"/>
                </a:solidFill>
              </a:rPr>
              <a:t>kulin</a:t>
            </a:r>
            <a:r>
              <a:rPr lang="hr-HR" sz="1800" b="1" dirty="0" smtClean="0">
                <a:solidFill>
                  <a:schemeClr val="tx1"/>
                </a:solidFill>
              </a:rPr>
              <a:t>, šunka, kobasica, slanina, rakija, vino, klip kukuruza, kruh, sol i kuhana jaja.</a:t>
            </a:r>
          </a:p>
          <a:p>
            <a:r>
              <a:rPr lang="hr-HR" sz="1800" b="1" dirty="0" smtClean="0">
                <a:solidFill>
                  <a:schemeClr val="tx1"/>
                </a:solidFill>
              </a:rPr>
              <a:t>Jaja su se bojala u ljusci od luka,u koprivi , a šaralo se  voskom. Za pisanje voskom služio je mali </a:t>
            </a:r>
            <a:r>
              <a:rPr lang="hr-HR" sz="1800" b="1" dirty="0" err="1" smtClean="0">
                <a:solidFill>
                  <a:schemeClr val="tx1"/>
                </a:solidFill>
              </a:rPr>
              <a:t>livak</a:t>
            </a:r>
            <a:r>
              <a:rPr lang="hr-HR" sz="1800" b="1" dirty="0" smtClean="0">
                <a:solidFill>
                  <a:schemeClr val="tx1"/>
                </a:solidFill>
              </a:rPr>
              <a:t>. U taj livak stavljao se vosak, grijao se na vatri, topio i pisalo se po jajetu.</a:t>
            </a:r>
          </a:p>
          <a:p>
            <a:r>
              <a:rPr lang="hr-HR" sz="1800" b="1" dirty="0" smtClean="0">
                <a:solidFill>
                  <a:schemeClr val="tx1"/>
                </a:solidFill>
              </a:rPr>
              <a:t>Ovaku košaricu izradio je pokojni Ivan Kokanović (Josipov) i ona se radila samo u Gundincima.</a:t>
            </a:r>
            <a:endParaRPr lang="hr-HR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82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>
                <a:solidFill>
                  <a:schemeClr val="tx1"/>
                </a:solidFill>
              </a:rPr>
              <a:t>U S K R S</a:t>
            </a:r>
            <a:endParaRPr lang="hr-HR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712968" cy="50405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2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Baka nam je ovo kazivala  kako se obilježavao  Uskrs u njezino doba.</a:t>
            </a:r>
          </a:p>
          <a:p>
            <a:pPr marL="0" indent="0">
              <a:buNone/>
            </a:pPr>
            <a:r>
              <a:rPr lang="hr-HR" sz="2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Na sam Uskrs  u nedjelju ujutro do 7 sati se doručkovalo, a prije toga se nije smjelo piti vode (to je zbog toga da se što manje  pojede </a:t>
            </a:r>
            <a:r>
              <a:rPr lang="hr-HR" sz="26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svetenja</a:t>
            </a:r>
            <a:r>
              <a:rPr lang="hr-HR" sz="2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). </a:t>
            </a:r>
          </a:p>
          <a:p>
            <a:pPr marL="0" indent="0">
              <a:buNone/>
            </a:pPr>
            <a:r>
              <a:rPr lang="hr-HR" sz="2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Doručkovalo se svetenje i uzimalo se svega po malo:  prvo soli, malo slanine, kobasice, šunke, jaja, kulina i drugoga. Niti  jedan komad svetenja nije  se smio dati psu ili mački. Iza jela mrvice bi se pokupile i spremile u neku vrećicu i njima se kadila bolesna marva ili bi se bacilo u peć  da izgori.</a:t>
            </a:r>
          </a:p>
          <a:p>
            <a:pPr marL="0" indent="0">
              <a:buNone/>
            </a:pPr>
            <a:r>
              <a:rPr lang="hr-HR" sz="2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                                                                                                                                                       Učenički rad</a:t>
            </a:r>
          </a:p>
          <a:p>
            <a:pPr marL="0" indent="0">
              <a:buNone/>
            </a:pPr>
            <a:endParaRPr lang="hr-HR" sz="1400" dirty="0" smtClean="0"/>
          </a:p>
        </p:txBody>
      </p:sp>
    </p:spTree>
    <p:extLst>
      <p:ext uri="{BB962C8B-B14F-4D97-AF65-F5344CB8AC3E}">
        <p14:creationId xmlns:p14="http://schemas.microsoft.com/office/powerpoint/2010/main" val="273309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365104"/>
            <a:ext cx="5486400" cy="360040"/>
          </a:xfrm>
        </p:spPr>
        <p:txBody>
          <a:bodyPr>
            <a:noAutofit/>
          </a:bodyPr>
          <a:lstStyle/>
          <a:p>
            <a:pPr algn="ctr"/>
            <a:r>
              <a:rPr lang="hr-HR" sz="2400" dirty="0" smtClean="0">
                <a:solidFill>
                  <a:schemeClr val="tx1"/>
                </a:solidFill>
              </a:rPr>
              <a:t>NAŠ GOST U RAZREDU</a:t>
            </a:r>
            <a:endParaRPr lang="hr-HR" sz="2400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528" y="4725144"/>
            <a:ext cx="8568952" cy="1447056"/>
          </a:xfrm>
        </p:spPr>
        <p:txBody>
          <a:bodyPr>
            <a:noAutofit/>
          </a:bodyPr>
          <a:lstStyle/>
          <a:p>
            <a:r>
              <a:rPr lang="hr-HR" sz="2000" b="1" dirty="0" smtClean="0">
                <a:solidFill>
                  <a:schemeClr val="tx1"/>
                </a:solidFill>
              </a:rPr>
              <a:t>Posjetio nas je bivši ravnatelj naše škole Franjo Matasović (sada u mirovini ) koji jako puno zna o tome kako su se nekada obilježavali gundinački običaji, koji se uvijek trudio, a i danas trudi da  se ti običaji ne zaborave.</a:t>
            </a:r>
          </a:p>
          <a:p>
            <a:r>
              <a:rPr lang="hr-HR" sz="2000" b="1" dirty="0" smtClean="0">
                <a:solidFill>
                  <a:schemeClr val="tx1"/>
                </a:solidFill>
              </a:rPr>
              <a:t>On nam je pričao o Božiću, božićnim običajima nekada i o ulozi svećenika u našem selu. Evo što nam je rekao.</a:t>
            </a:r>
            <a:endParaRPr lang="hr-HR" sz="20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Lučić\Desktop\20180323_1554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6632"/>
            <a:ext cx="662473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73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896" y="4248529"/>
            <a:ext cx="2736304" cy="566738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chemeClr val="tx1"/>
                </a:solidFill>
              </a:rPr>
              <a:t>POLOŽAJ</a:t>
            </a:r>
            <a:endParaRPr lang="hr-HR" sz="2800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207" y="4869160"/>
            <a:ext cx="9144000" cy="1440160"/>
          </a:xfrm>
        </p:spPr>
        <p:txBody>
          <a:bodyPr>
            <a:noAutofit/>
          </a:bodyPr>
          <a:lstStyle/>
          <a:p>
            <a:r>
              <a:rPr lang="hr-HR" sz="2000" b="1" i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Položaj</a:t>
            </a:r>
            <a:r>
              <a:rPr lang="hr-HR" sz="20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 je dječak koji na Badnje jutro ide po kućama čestitati </a:t>
            </a:r>
            <a:r>
              <a:rPr lang="hr-HR" sz="20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blagdan  (Adama i Evu). </a:t>
            </a:r>
          </a:p>
          <a:p>
            <a:r>
              <a:rPr lang="hr-HR" sz="20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Dok položaji, izgovara pjesmicu kojom želi cijeloj obitelji zdravlje i uspjeh uradu.</a:t>
            </a:r>
            <a:r>
              <a:rPr lang="hr-HR" sz="2000" b="1" i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hr-HR" sz="2000" b="1" i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 Položaja</a:t>
            </a:r>
            <a:r>
              <a:rPr lang="hr-HR" sz="20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 </a:t>
            </a:r>
            <a:r>
              <a:rPr lang="hr-HR" sz="20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je bilo </a:t>
            </a:r>
            <a:r>
              <a:rPr lang="hr-HR" sz="20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obično više</a:t>
            </a:r>
            <a:r>
              <a:rPr lang="hr-HR" sz="20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,  </a:t>
            </a:r>
            <a:r>
              <a:rPr lang="hr-HR" sz="20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 svaki ide svojim putem. Onaj koji u neku kuću dođe </a:t>
            </a:r>
            <a:r>
              <a:rPr lang="hr-HR" sz="20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prvi, </a:t>
            </a:r>
            <a:r>
              <a:rPr lang="hr-HR" sz="20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dobiva na dar </a:t>
            </a:r>
            <a:r>
              <a:rPr lang="hr-HR" sz="20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kobasicu. Ostali položaji su dobivali: suhe šljive,kalotine i jabuka, nije bilo novaca i slatkiša.                  </a:t>
            </a:r>
            <a:endParaRPr lang="hr-HR" sz="20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6632"/>
            <a:ext cx="5761038" cy="4175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057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7943" y="692696"/>
            <a:ext cx="4968553" cy="4896544"/>
          </a:xfrm>
        </p:spPr>
        <p:txBody>
          <a:bodyPr>
            <a:normAutofit fontScale="92500" lnSpcReduction="20000"/>
          </a:bodyPr>
          <a:lstStyle/>
          <a:p>
            <a:endParaRPr lang="hr-HR" dirty="0" smtClean="0"/>
          </a:p>
          <a:p>
            <a:pPr algn="ctr"/>
            <a:r>
              <a:rPr lang="hr-HR" sz="3000" b="1" dirty="0">
                <a:solidFill>
                  <a:schemeClr val="tx1"/>
                </a:solidFill>
              </a:rPr>
              <a:t>UNOŠENJE SLAME</a:t>
            </a:r>
          </a:p>
          <a:p>
            <a:endParaRPr lang="hr-HR" dirty="0" smtClean="0">
              <a:solidFill>
                <a:schemeClr val="tx1"/>
              </a:solidFill>
            </a:endParaRPr>
          </a:p>
          <a:p>
            <a:r>
              <a:rPr lang="hr-HR" sz="2800" b="1" dirty="0" smtClean="0">
                <a:solidFill>
                  <a:schemeClr val="tx1"/>
                </a:solidFill>
              </a:rPr>
              <a:t>Na Badnjak prije večere unosila se slama u kuću.Poslije večere nastajalo bi veselje u kući,a posebno za djecu. Nastalo bi valjanje po slami . Odrasli i djeca tu Badnju noć su spavali na slami.</a:t>
            </a:r>
          </a:p>
          <a:p>
            <a:r>
              <a:rPr lang="hr-HR" sz="2800" b="1" dirty="0" smtClean="0">
                <a:solidFill>
                  <a:schemeClr val="tx1"/>
                </a:solidFill>
              </a:rPr>
              <a:t>Na slici: Ivan Kokanović – Šimića unosi na Badnjak </a:t>
            </a:r>
            <a:r>
              <a:rPr lang="hr-HR" sz="2800" b="1" dirty="0">
                <a:solidFill>
                  <a:schemeClr val="tx1"/>
                </a:solidFill>
              </a:rPr>
              <a:t> </a:t>
            </a:r>
            <a:r>
              <a:rPr lang="hr-HR" sz="2800" b="1" dirty="0" smtClean="0">
                <a:solidFill>
                  <a:schemeClr val="tx1"/>
                </a:solidFill>
              </a:rPr>
              <a:t>slamu u sobu     ( 1976. godina)</a:t>
            </a:r>
            <a:endParaRPr lang="hr-HR" sz="2800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Lučić\Desktop\20180325_1941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067664" y="1541748"/>
            <a:ext cx="597666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94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773991"/>
            <a:ext cx="5867400" cy="522288"/>
          </a:xfrm>
        </p:spPr>
        <p:txBody>
          <a:bodyPr>
            <a:noAutofit/>
          </a:bodyPr>
          <a:lstStyle/>
          <a:p>
            <a:r>
              <a:rPr lang="hr-HR" sz="3200" dirty="0" smtClean="0">
                <a:solidFill>
                  <a:schemeClr val="tx1"/>
                </a:solidFill>
              </a:rPr>
              <a:t>BADNJAK NA SLAMI</a:t>
            </a:r>
            <a:endParaRPr lang="hr-HR" sz="3200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91680" y="5367338"/>
            <a:ext cx="5725144" cy="804862"/>
          </a:xfrm>
        </p:spPr>
        <p:txBody>
          <a:bodyPr>
            <a:noAutofit/>
          </a:bodyPr>
          <a:lstStyle/>
          <a:p>
            <a:r>
              <a:rPr lang="hr-HR" sz="2800" b="1" dirty="0" smtClean="0">
                <a:solidFill>
                  <a:schemeClr val="tx1"/>
                </a:solidFill>
              </a:rPr>
              <a:t>Na slami: Kaja i Barica Knežević (1982. godina)</a:t>
            </a:r>
            <a:endParaRPr lang="hr-HR" sz="2800" b="1" dirty="0">
              <a:solidFill>
                <a:schemeClr val="tx1"/>
              </a:solidFill>
            </a:endParaRPr>
          </a:p>
        </p:txBody>
      </p:sp>
      <p:pic>
        <p:nvPicPr>
          <p:cNvPr id="6146" name="Picture 2" descr="C:\Users\Lučić\Desktop\20180325_1956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3471"/>
            <a:ext cx="662473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05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4428193"/>
            <a:ext cx="9144000" cy="1159024"/>
          </a:xfrm>
        </p:spPr>
        <p:txBody>
          <a:bodyPr>
            <a:noAutofit/>
          </a:bodyPr>
          <a:lstStyle/>
          <a:p>
            <a:r>
              <a:rPr lang="hr-HR" sz="2200" b="1" dirty="0" smtClean="0">
                <a:solidFill>
                  <a:schemeClr val="tx1"/>
                </a:solidFill>
              </a:rPr>
              <a:t>Poslije večernje molitve pa sve do Polnoćke selo su obilazili </a:t>
            </a:r>
            <a:r>
              <a:rPr lang="hr-HR" sz="2200" b="1" dirty="0" err="1" smtClean="0">
                <a:solidFill>
                  <a:schemeClr val="tx1"/>
                </a:solidFill>
              </a:rPr>
              <a:t>Betlemaši</a:t>
            </a:r>
            <a:r>
              <a:rPr lang="hr-HR" sz="2200" b="1" dirty="0" smtClean="0">
                <a:solidFill>
                  <a:schemeClr val="tx1"/>
                </a:solidFill>
              </a:rPr>
              <a:t>.</a:t>
            </a:r>
            <a:r>
              <a:rPr lang="hr-HR" sz="2200" b="1" dirty="0">
                <a:solidFill>
                  <a:schemeClr val="tx1"/>
                </a:solidFill>
              </a:rPr>
              <a:t> </a:t>
            </a:r>
            <a:r>
              <a:rPr lang="hr-HR" sz="2200" b="1" dirty="0" smtClean="0">
                <a:solidFill>
                  <a:schemeClr val="tx1"/>
                </a:solidFill>
              </a:rPr>
              <a:t>Selom je išlo više Betlemaša. Oni su imali Betlem koji su sami napravili.</a:t>
            </a:r>
          </a:p>
          <a:p>
            <a:r>
              <a:rPr lang="hr-HR" sz="2200" b="1" dirty="0" smtClean="0">
                <a:solidFill>
                  <a:schemeClr val="tx1"/>
                </a:solidFill>
              </a:rPr>
              <a:t>Tu je bilo po 5 dječaka koji su recitirali svatko svoju ulogu. Tu je bio Bog, Adam, Eva, anđel i vrag. Od domaćice su dobivali: oraha, jabuka, a kod prvih Betlemaša domaćica bi vragu okitila vile s kobasicom.</a:t>
            </a:r>
            <a:endParaRPr lang="hr-HR" sz="2200" b="1" dirty="0">
              <a:solidFill>
                <a:schemeClr val="tx1"/>
              </a:solidFill>
            </a:endParaRPr>
          </a:p>
        </p:txBody>
      </p:sp>
      <p:pic>
        <p:nvPicPr>
          <p:cNvPr id="7170" name="Picture 2" descr="C:\Users\Lučić\Desktop\20180325_2008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4418"/>
            <a:ext cx="655272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utnik 4"/>
          <p:cNvSpPr/>
          <p:nvPr/>
        </p:nvSpPr>
        <p:spPr>
          <a:xfrm>
            <a:off x="-828600" y="2564904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r-HR" dirty="0"/>
              <a:t/>
            </a:r>
            <a:br>
              <a:rPr lang="hr-HR" dirty="0"/>
            </a:br>
            <a:r>
              <a:rPr lang="hr-HR" sz="2400" b="1" dirty="0"/>
              <a:t>BETLEMAŠI</a:t>
            </a:r>
          </a:p>
        </p:txBody>
      </p:sp>
    </p:spTree>
    <p:extLst>
      <p:ext uri="{BB962C8B-B14F-4D97-AF65-F5344CB8AC3E}">
        <p14:creationId xmlns:p14="http://schemas.microsoft.com/office/powerpoint/2010/main" val="338894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3634149"/>
            <a:ext cx="5486400" cy="566738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chemeClr val="tx1"/>
                </a:solidFill>
              </a:rPr>
              <a:t>SVEĆENIK  DRAGO KOLESAR</a:t>
            </a:r>
            <a:endParaRPr lang="hr-HR" sz="2800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4365104"/>
            <a:ext cx="9144000" cy="1512168"/>
          </a:xfrm>
        </p:spPr>
        <p:txBody>
          <a:bodyPr>
            <a:noAutofit/>
          </a:bodyPr>
          <a:lstStyle/>
          <a:p>
            <a:r>
              <a:rPr lang="hr-HR" sz="2200" b="1" dirty="0" smtClean="0">
                <a:solidFill>
                  <a:schemeClr val="tx1"/>
                </a:solidFill>
              </a:rPr>
              <a:t>Svećenik Drago Kolesar je došao u Gundince 1953. godine. U to vrijeme glavnu riječ i ulogu u svim područjima života i rada vodio je svećenik, učitelj i doktor. Ovaj svećenik osim što je vodio božju službu, izuzetno je bio aktivan u KUD-u Vesela šokadija </a:t>
            </a:r>
            <a:r>
              <a:rPr lang="hr-HR" sz="2200" b="1" dirty="0" err="1" smtClean="0">
                <a:solidFill>
                  <a:schemeClr val="tx1"/>
                </a:solidFill>
              </a:rPr>
              <a:t>Gundinci</a:t>
            </a:r>
            <a:r>
              <a:rPr lang="hr-HR" sz="2200" b="1" dirty="0" smtClean="0">
                <a:solidFill>
                  <a:schemeClr val="tx1"/>
                </a:solidFill>
              </a:rPr>
              <a:t>. Zahvaljujući njemu naš je KUD bio 1973. godine u SAD-a 17 dana. Zahvaljujući ovom svećeniku, njegovom poznanstvu i prijateljstvu i izvan granica, naša je crkva adaptirana od krova do poda.</a:t>
            </a:r>
            <a:endParaRPr lang="hr-HR" sz="2200" b="1" dirty="0">
              <a:solidFill>
                <a:schemeClr val="tx1"/>
              </a:solidFill>
            </a:endParaRPr>
          </a:p>
        </p:txBody>
      </p:sp>
      <p:pic>
        <p:nvPicPr>
          <p:cNvPr id="8194" name="Picture 2" descr="C:\Users\Lučić\Desktop\20180325_2055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632"/>
            <a:ext cx="6264696" cy="366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33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tovanje">
  <a:themeElements>
    <a:clrScheme name="Putovanj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utovanj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utovanj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</TotalTime>
  <Words>874</Words>
  <Application>Microsoft Office PowerPoint</Application>
  <PresentationFormat>Prikaz na zaslonu (4:3)</PresentationFormat>
  <Paragraphs>47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5" baseType="lpstr">
      <vt:lpstr>Putovanje</vt:lpstr>
      <vt:lpstr>ŠIBANJE NA VELIKI PETAK</vt:lpstr>
      <vt:lpstr> SVETENJE </vt:lpstr>
      <vt:lpstr>U S K R S</vt:lpstr>
      <vt:lpstr>NAŠ GOST U RAZREDU</vt:lpstr>
      <vt:lpstr>POLOŽAJ</vt:lpstr>
      <vt:lpstr>PowerPointova prezentacija</vt:lpstr>
      <vt:lpstr>BADNJAK NA SLAMI</vt:lpstr>
      <vt:lpstr>PowerPointova prezentacija</vt:lpstr>
      <vt:lpstr>SVEĆENIK  DRAGO KOLESAR</vt:lpstr>
      <vt:lpstr>TEČAJ ŠIVANJA</vt:lpstr>
      <vt:lpstr>PREDENJE</vt:lpstr>
      <vt:lpstr>PowerPointova prezentacija</vt:lpstr>
      <vt:lpstr>                            ŠLINGA</vt:lpstr>
      <vt:lpstr>PowerPointova prezentacija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ŠIBANJE NA VELIKI PETAK</dc:title>
  <dc:creator>ĐURĐICA</dc:creator>
  <cp:lastModifiedBy>ĐURĐICA</cp:lastModifiedBy>
  <cp:revision>1</cp:revision>
  <dcterms:created xsi:type="dcterms:W3CDTF">2018-05-23T10:36:23Z</dcterms:created>
  <dcterms:modified xsi:type="dcterms:W3CDTF">2018-05-23T10:37:35Z</dcterms:modified>
</cp:coreProperties>
</file>